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94" r:id="rId2"/>
  </p:sldMasterIdLst>
  <p:notesMasterIdLst>
    <p:notesMasterId r:id="rId21"/>
  </p:notesMasterIdLst>
  <p:handoutMasterIdLst>
    <p:handoutMasterId r:id="rId22"/>
  </p:handoutMasterIdLst>
  <p:sldIdLst>
    <p:sldId id="262" r:id="rId3"/>
    <p:sldId id="265" r:id="rId4"/>
    <p:sldId id="266" r:id="rId5"/>
    <p:sldId id="263" r:id="rId6"/>
    <p:sldId id="264" r:id="rId7"/>
    <p:sldId id="275" r:id="rId8"/>
    <p:sldId id="267" r:id="rId9"/>
    <p:sldId id="268" r:id="rId10"/>
    <p:sldId id="269" r:id="rId11"/>
    <p:sldId id="270" r:id="rId12"/>
    <p:sldId id="276" r:id="rId13"/>
    <p:sldId id="277" r:id="rId14"/>
    <p:sldId id="271" r:id="rId15"/>
    <p:sldId id="278" r:id="rId16"/>
    <p:sldId id="272" r:id="rId17"/>
    <p:sldId id="273" r:id="rId18"/>
    <p:sldId id="274" r:id="rId19"/>
    <p:sldId id="279" r:id="rId2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4D5D"/>
    <a:srgbClr val="DCE7F0"/>
    <a:srgbClr val="1D8DB0"/>
    <a:srgbClr val="005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59" autoAdjust="0"/>
    <p:restoredTop sz="94652"/>
  </p:normalViewPr>
  <p:slideViewPr>
    <p:cSldViewPr snapToGrid="0" snapToObjects="1">
      <p:cViewPr>
        <p:scale>
          <a:sx n="86" d="100"/>
          <a:sy n="86" d="100"/>
        </p:scale>
        <p:origin x="62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58" d="100"/>
          <a:sy n="158" d="100"/>
        </p:scale>
        <p:origin x="424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91CCF-F6FD-734B-854A-5BC033593B1E}" type="datetimeFigureOut">
              <a:rPr lang="nl-NL" smtClean="0"/>
              <a:t>3-3-2022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2A6D4-CD3D-5148-8B70-A84796F2013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891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66214-DB21-4647-B5DA-0D17CA592867}" type="datetimeFigureOut">
              <a:rPr lang="nl-NL" smtClean="0"/>
              <a:t>3-3-2022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4E32A-327F-AF4B-8E1F-209FBF93D26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4046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10" name="Rechthoek 9"/>
          <p:cNvSpPr/>
          <p:nvPr userDrawn="1"/>
        </p:nvSpPr>
        <p:spPr>
          <a:xfrm>
            <a:off x="0" y="648000"/>
            <a:ext cx="12193200" cy="621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8" name="Rechthoek 7"/>
          <p:cNvSpPr/>
          <p:nvPr userDrawn="1"/>
        </p:nvSpPr>
        <p:spPr>
          <a:xfrm>
            <a:off x="0" y="647998"/>
            <a:ext cx="12193200" cy="445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2018135" cy="720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75999" y="1080000"/>
            <a:ext cx="6096524" cy="4024798"/>
          </a:xfrm>
        </p:spPr>
        <p:txBody>
          <a:bodyPr anchor="ctr" anchorCtr="0">
            <a:normAutofit/>
          </a:bodyPr>
          <a:lstStyle>
            <a:lvl1pPr algn="l"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75999" y="5392801"/>
            <a:ext cx="6096524" cy="730188"/>
          </a:xfrm>
        </p:spPr>
        <p:txBody>
          <a:bodyPr lIns="0" tIns="0" rIns="0" bIns="0"/>
          <a:lstStyle>
            <a:lvl1pPr marL="0" indent="0" algn="l">
              <a:buNone/>
              <a:defRPr sz="24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nl-NL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248525" y="1654175"/>
            <a:ext cx="4368673" cy="446881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861770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1026">
          <p15:clr>
            <a:srgbClr val="FBAE40"/>
          </p15:clr>
        </p15:guide>
        <p15:guide id="2" pos="4203">
          <p15:clr>
            <a:srgbClr val="FBAE40"/>
          </p15:clr>
        </p15:guide>
        <p15:guide id="3" orient="horz" pos="397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8" name="Rechthoek 7"/>
          <p:cNvSpPr/>
          <p:nvPr/>
        </p:nvSpPr>
        <p:spPr>
          <a:xfrm>
            <a:off x="0" y="647998"/>
            <a:ext cx="12193200" cy="6210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2018135" cy="72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91" y="1350253"/>
            <a:ext cx="4648209" cy="5507747"/>
          </a:xfrm>
          <a:prstGeom prst="rect">
            <a:avLst/>
          </a:prstGeom>
        </p:spPr>
      </p:pic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576003" y="4359604"/>
            <a:ext cx="8333999" cy="1655999"/>
          </a:xfrm>
        </p:spPr>
        <p:txBody>
          <a:bodyPr lIns="0" tIns="0" rIns="0" bIns="0"/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6000" y="1800000"/>
            <a:ext cx="8334000" cy="23868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32038033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0"/>
            <a:ext cx="12193200" cy="62075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96529-84A2-42E8-B1D1-E78854F9735C}" type="datetime1">
              <a:rPr lang="nl-BE" smtClean="0"/>
              <a:t>3/03/2022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91" y="675126"/>
            <a:ext cx="4648209" cy="5507747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576003" y="1800000"/>
            <a:ext cx="8333999" cy="2386800"/>
          </a:xfrm>
        </p:spPr>
        <p:txBody>
          <a:bodyPr anchor="b">
            <a:normAutofit/>
          </a:bodyPr>
          <a:lstStyle>
            <a:lvl1pPr>
              <a:defRPr sz="4000" baseline="0">
                <a:solidFill>
                  <a:srgbClr val="1D8DB0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0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3" y="4359600"/>
            <a:ext cx="8333999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rgbClr val="005E77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322770315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kop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437C-E09A-4B91-8FF6-89B4592A1E24}" type="datetime1">
              <a:rPr lang="nl-BE" smtClean="0"/>
              <a:t>3/03/2022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91" y="675126"/>
            <a:ext cx="4648209" cy="5507747"/>
          </a:xfrm>
          <a:prstGeom prst="rect">
            <a:avLst/>
          </a:prstGeom>
        </p:spPr>
      </p:pic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576003" y="1800000"/>
            <a:ext cx="8333999" cy="23868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9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3" y="4359600"/>
            <a:ext cx="8333999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rgbClr val="2F4D5D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27069114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F4AAD-D975-44C7-8EE8-4838B30C4B8B}" type="datetime1">
              <a:rPr lang="nl-BE" smtClean="0"/>
              <a:t>3/03/2022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218082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12193200" cy="62075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5999" y="1800000"/>
            <a:ext cx="6096524" cy="2386800"/>
          </a:xfrm>
        </p:spPr>
        <p:txBody>
          <a:bodyPr anchor="b"/>
          <a:lstStyle>
            <a:lvl1pPr>
              <a:defRPr sz="4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5999" y="4359600"/>
            <a:ext cx="6096264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6A5D5-C8BF-433B-A701-DF21288D63E2}" type="datetime1">
              <a:rPr lang="nl-BE" smtClean="0"/>
              <a:t>3/03/2022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248525" y="584201"/>
            <a:ext cx="4368673" cy="2376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7248262" y="3248513"/>
            <a:ext cx="4368673" cy="2376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214852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3543">
          <p15:clr>
            <a:srgbClr val="FBAE40"/>
          </p15:clr>
        </p15:guide>
        <p15:guide id="2" pos="42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5999" y="1800000"/>
            <a:ext cx="6096264" cy="23868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5999" y="4359600"/>
            <a:ext cx="6096264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853FA-2D3D-4618-9FA7-006635A8D7E1}" type="datetime1">
              <a:rPr lang="nl-BE" smtClean="0"/>
              <a:t>3/03/2022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248525" y="584201"/>
            <a:ext cx="4368673" cy="504031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/>
          </a:p>
        </p:txBody>
      </p:sp>
    </p:spTree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3543" userDrawn="1">
          <p15:clr>
            <a:srgbClr val="FBAE40"/>
          </p15:clr>
        </p15:guide>
        <p15:guide id="2" pos="4203" userDrawn="1">
          <p15:clr>
            <a:srgbClr val="FBAE40"/>
          </p15:clr>
        </p15:guide>
        <p15:guide id="3" orient="horz" pos="36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AA3A5-D936-4903-AE9D-4C54D18DFA0C}" type="datetime1">
              <a:rPr lang="nl-BE" smtClean="0"/>
              <a:t>3/03/2022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ijdelijke aanduiding voor tekst 2"/>
          <p:cNvSpPr>
            <a:spLocks noGrp="1"/>
          </p:cNvSpPr>
          <p:nvPr>
            <p:ph idx="1"/>
          </p:nvPr>
        </p:nvSpPr>
        <p:spPr>
          <a:xfrm>
            <a:off x="576000" y="1656000"/>
            <a:ext cx="54000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6217200" y="1656000"/>
            <a:ext cx="5400000" cy="4464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5958907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5421575" cy="54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76000" y="2276271"/>
            <a:ext cx="5421575" cy="383765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56000"/>
            <a:ext cx="5445000" cy="54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276271"/>
            <a:ext cx="5445000" cy="383765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07ADB-8448-400F-B5A1-1883C7D4FDAD}" type="datetime1">
              <a:rPr lang="nl-BE" smtClean="0"/>
              <a:t>3/03/2022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8400150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4A57A-1310-42E5-AB13-7EE7D8041D34}" type="datetime1">
              <a:rPr lang="nl-BE" smtClean="0"/>
              <a:t>3/03/2022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663192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2035-613F-4F53-BE7C-EB9A16EACA8C}" type="datetime1">
              <a:rPr lang="nl-BE" smtClean="0"/>
              <a:t>3/03/2022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77203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Sl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/>
          <p:cNvSpPr/>
          <p:nvPr userDrawn="1"/>
        </p:nvSpPr>
        <p:spPr>
          <a:xfrm>
            <a:off x="0" y="0"/>
            <a:ext cx="12193200" cy="62099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9120" y="510988"/>
            <a:ext cx="11039793" cy="5184424"/>
          </a:xfrm>
        </p:spPr>
        <p:txBody>
          <a:bodyPr anchor="ctr" anchorCtr="0">
            <a:noAutofit/>
          </a:bodyPr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EEF0-2563-4ED8-810D-EA5A3C8EF1AE}" type="datetime1">
              <a:rPr lang="nl-BE" smtClean="0"/>
              <a:t>3/03/2022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20000"/>
            <a:lumOff val="80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6210000"/>
            <a:ext cx="12192000" cy="6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76000" y="207036"/>
            <a:ext cx="11041200" cy="1152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110412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40000" y="6210000"/>
            <a:ext cx="72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E1321F17-EF80-4F51-A24C-68831A42AE77}" type="datetime1">
              <a:rPr lang="nl-BE" smtClean="0"/>
              <a:t>3/03/2022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033600" y="6210000"/>
            <a:ext cx="4993200" cy="648000"/>
          </a:xfrm>
          <a:prstGeom prst="rect">
            <a:avLst/>
          </a:prstGeom>
        </p:spPr>
        <p:txBody>
          <a:bodyPr vert="horz" lIns="0" tIns="0" rIns="180000" bIns="0" rtlCol="0" anchor="ctr"/>
          <a:lstStyle>
            <a:lvl1pPr algn="r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nl-NL"/>
              <a:t>Lessenreeks groepentheorie Ben Vos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76000" y="6210000"/>
            <a:ext cx="648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A297500-7527-634B-90F4-69D0994C32B4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63755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61" r:id="rId9"/>
  </p:sldLayoutIdLst>
  <p:transition spd="slow">
    <p:push dir="u"/>
  </p:transition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baseline="0">
          <a:solidFill>
            <a:schemeClr val="tx2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/>
        <a:buChar char="•"/>
        <a:defRPr sz="2400" kern="1200" baseline="0">
          <a:solidFill>
            <a:schemeClr val="tx1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400" kern="1200" baseline="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000" kern="1200" baseline="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42" userDrawn="1">
          <p15:clr>
            <a:srgbClr val="F26B43"/>
          </p15:clr>
        </p15:guide>
        <p15:guide id="2" pos="7319" userDrawn="1">
          <p15:clr>
            <a:srgbClr val="F26B43"/>
          </p15:clr>
        </p15:guide>
        <p15:guide id="3" orient="horz" pos="3857" userDrawn="1">
          <p15:clr>
            <a:srgbClr val="F26B43"/>
          </p15:clr>
        </p15:guide>
        <p15:guide id="4" pos="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20000"/>
            <a:lumOff val="80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6210000"/>
            <a:ext cx="12192000" cy="6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76000" y="216000"/>
            <a:ext cx="11041200" cy="1152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110412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40000" y="6210000"/>
            <a:ext cx="72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4853C7CC-62F0-422B-BB60-E5DEE2CB0C4A}" type="datetime1">
              <a:rPr lang="nl-BE" smtClean="0"/>
              <a:t>3/03/2022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033600" y="6210000"/>
            <a:ext cx="4993200" cy="648000"/>
          </a:xfrm>
          <a:prstGeom prst="rect">
            <a:avLst/>
          </a:prstGeom>
        </p:spPr>
        <p:txBody>
          <a:bodyPr vert="horz" lIns="0" tIns="0" rIns="180000" bIns="0" rtlCol="0" anchor="ctr"/>
          <a:lstStyle>
            <a:lvl1pPr algn="r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nl-NL"/>
              <a:t>Lessenreeks groepentheorie Ben Vos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76000" y="6210000"/>
            <a:ext cx="648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A297500-7527-634B-90F4-69D0994C32B4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32523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</p:sldLayoutIdLst>
  <p:transition spd="slow">
    <p:push dir="u"/>
  </p:transition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baseline="0">
          <a:solidFill>
            <a:schemeClr val="tx2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/>
        <a:buChar char="•"/>
        <a:defRPr sz="2400" kern="1200" baseline="0">
          <a:solidFill>
            <a:schemeClr val="tx1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400" kern="1200" baseline="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000" kern="1200" baseline="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F4E50038-1A6C-41BE-90F4-D9F58CCC18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Lessenreeks groepentheorie</a:t>
            </a:r>
          </a:p>
          <a:p>
            <a:r>
              <a:rPr lang="nl-BE" dirty="0"/>
              <a:t>Ben Vos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0A1D46D-6DC2-47EE-AE49-7F950FCAE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Isomorfismen tussen groepen: voorbeelden, tegenvoorbeeld en definitie</a:t>
            </a:r>
          </a:p>
        </p:txBody>
      </p:sp>
    </p:spTree>
    <p:extLst>
      <p:ext uri="{BB962C8B-B14F-4D97-AF65-F5344CB8AC3E}">
        <p14:creationId xmlns:p14="http://schemas.microsoft.com/office/powerpoint/2010/main" val="198497768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17250731-F987-4037-B40B-88139662AF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76000" y="1656000"/>
                <a:ext cx="11041200" cy="4464000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hebben in hun Cayleytabel exact dezelfde kleuring! Deze verschilt van de kleuring in de tabel van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.</a:t>
                </a:r>
              </a:p>
              <a:p>
                <a:endParaRPr lang="nl-BE" dirty="0"/>
              </a:p>
              <a:p>
                <a:endParaRPr lang="nl-BE" dirty="0"/>
              </a:p>
            </p:txBody>
          </p:sp>
        </mc:Choice>
        <mc:Fallback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17250731-F987-4037-B40B-88139662AF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6000" y="1656000"/>
                <a:ext cx="11041200" cy="4464000"/>
              </a:xfrm>
              <a:blipFill>
                <a:blip r:embed="rId2"/>
                <a:stretch>
                  <a:fillRect l="-717" t="-956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0F06857-685F-4B1E-A940-EAE7DD362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E2DEFA6-0C40-49EE-BC41-79285F6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10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53A41708-616D-47EF-A94A-8F85F8F28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Cayleytabellen: overeenkomsten?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8F10A5C-408F-4A21-AE4F-495881DBA5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000" y="2672178"/>
            <a:ext cx="3301312" cy="3195221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31B2E781-B7E4-4F6A-9482-A862B31B7C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5344" y="2672178"/>
            <a:ext cx="3301312" cy="3159121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7A1F48FC-F398-4DF8-BF7C-3A50A0D59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0688" y="2672178"/>
            <a:ext cx="3238991" cy="3195221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C9046ED6-3452-4D17-B802-86433A35EEB7}"/>
              </a:ext>
            </a:extLst>
          </p:cNvPr>
          <p:cNvSpPr/>
          <p:nvPr/>
        </p:nvSpPr>
        <p:spPr>
          <a:xfrm>
            <a:off x="1718212" y="2878378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FADB46DD-D40A-4401-81E1-CE5AB8DB15DD}"/>
              </a:ext>
            </a:extLst>
          </p:cNvPr>
          <p:cNvSpPr/>
          <p:nvPr/>
        </p:nvSpPr>
        <p:spPr>
          <a:xfrm>
            <a:off x="1718212" y="3459660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001A7011-5480-4C4B-A9B6-235F1F520A45}"/>
              </a:ext>
            </a:extLst>
          </p:cNvPr>
          <p:cNvSpPr/>
          <p:nvPr/>
        </p:nvSpPr>
        <p:spPr>
          <a:xfrm>
            <a:off x="3521766" y="4074479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43E600EB-5A96-4B4B-9951-7347C2C9B801}"/>
              </a:ext>
            </a:extLst>
          </p:cNvPr>
          <p:cNvSpPr/>
          <p:nvPr/>
        </p:nvSpPr>
        <p:spPr>
          <a:xfrm>
            <a:off x="2924296" y="4690902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7F95700B-CB60-4B64-9DE1-D94C3D3F04CD}"/>
              </a:ext>
            </a:extLst>
          </p:cNvPr>
          <p:cNvSpPr/>
          <p:nvPr/>
        </p:nvSpPr>
        <p:spPr>
          <a:xfrm>
            <a:off x="2310978" y="5293038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7389A125-22D2-42CD-A991-232CB049AEA9}"/>
              </a:ext>
            </a:extLst>
          </p:cNvPr>
          <p:cNvSpPr/>
          <p:nvPr/>
        </p:nvSpPr>
        <p:spPr>
          <a:xfrm>
            <a:off x="1085786" y="3459660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5AA42394-0FB4-4CCF-93F5-BF3D469F0DF7}"/>
              </a:ext>
            </a:extLst>
          </p:cNvPr>
          <p:cNvSpPr/>
          <p:nvPr/>
        </p:nvSpPr>
        <p:spPr>
          <a:xfrm>
            <a:off x="2310978" y="2878378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Ovaal 16">
            <a:extLst>
              <a:ext uri="{FF2B5EF4-FFF2-40B4-BE49-F238E27FC236}">
                <a16:creationId xmlns:a16="http://schemas.microsoft.com/office/drawing/2014/main" id="{CA71C293-F5B7-4B43-A783-DC079FC731A4}"/>
              </a:ext>
            </a:extLst>
          </p:cNvPr>
          <p:cNvSpPr/>
          <p:nvPr/>
        </p:nvSpPr>
        <p:spPr>
          <a:xfrm>
            <a:off x="2310978" y="3457771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8" name="Ovaal 17">
            <a:extLst>
              <a:ext uri="{FF2B5EF4-FFF2-40B4-BE49-F238E27FC236}">
                <a16:creationId xmlns:a16="http://schemas.microsoft.com/office/drawing/2014/main" id="{32FE98C1-BF10-4509-B415-42A1777DFEA8}"/>
              </a:ext>
            </a:extLst>
          </p:cNvPr>
          <p:cNvSpPr/>
          <p:nvPr/>
        </p:nvSpPr>
        <p:spPr>
          <a:xfrm>
            <a:off x="1085786" y="4099618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9" name="Ovaal 18">
            <a:extLst>
              <a:ext uri="{FF2B5EF4-FFF2-40B4-BE49-F238E27FC236}">
                <a16:creationId xmlns:a16="http://schemas.microsoft.com/office/drawing/2014/main" id="{521CC18B-331F-4229-BB2E-6A72DA676DE4}"/>
              </a:ext>
            </a:extLst>
          </p:cNvPr>
          <p:cNvSpPr/>
          <p:nvPr/>
        </p:nvSpPr>
        <p:spPr>
          <a:xfrm>
            <a:off x="1718212" y="4056429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0" name="Ovaal 19">
            <a:extLst>
              <a:ext uri="{FF2B5EF4-FFF2-40B4-BE49-F238E27FC236}">
                <a16:creationId xmlns:a16="http://schemas.microsoft.com/office/drawing/2014/main" id="{776DF27B-1E29-4C15-9229-A968F5CEEF53}"/>
              </a:ext>
            </a:extLst>
          </p:cNvPr>
          <p:cNvSpPr/>
          <p:nvPr/>
        </p:nvSpPr>
        <p:spPr>
          <a:xfrm>
            <a:off x="2924296" y="5310730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1" name="Ovaal 20">
            <a:extLst>
              <a:ext uri="{FF2B5EF4-FFF2-40B4-BE49-F238E27FC236}">
                <a16:creationId xmlns:a16="http://schemas.microsoft.com/office/drawing/2014/main" id="{92F7A685-8447-4FD0-A916-2A58EC2D4AB9}"/>
              </a:ext>
            </a:extLst>
          </p:cNvPr>
          <p:cNvSpPr/>
          <p:nvPr/>
        </p:nvSpPr>
        <p:spPr>
          <a:xfrm>
            <a:off x="3521766" y="4690902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2" name="Ovaal 21">
            <a:extLst>
              <a:ext uri="{FF2B5EF4-FFF2-40B4-BE49-F238E27FC236}">
                <a16:creationId xmlns:a16="http://schemas.microsoft.com/office/drawing/2014/main" id="{DE12CA28-3D7D-4479-B6CA-33AC0E4CE6E7}"/>
              </a:ext>
            </a:extLst>
          </p:cNvPr>
          <p:cNvSpPr/>
          <p:nvPr/>
        </p:nvSpPr>
        <p:spPr>
          <a:xfrm>
            <a:off x="2924296" y="2878378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3" name="Ovaal 22">
            <a:extLst>
              <a:ext uri="{FF2B5EF4-FFF2-40B4-BE49-F238E27FC236}">
                <a16:creationId xmlns:a16="http://schemas.microsoft.com/office/drawing/2014/main" id="{197B3DB8-2261-454E-A70A-68817805B422}"/>
              </a:ext>
            </a:extLst>
          </p:cNvPr>
          <p:cNvSpPr/>
          <p:nvPr/>
        </p:nvSpPr>
        <p:spPr>
          <a:xfrm>
            <a:off x="1085786" y="4689298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4" name="Ovaal 23">
            <a:extLst>
              <a:ext uri="{FF2B5EF4-FFF2-40B4-BE49-F238E27FC236}">
                <a16:creationId xmlns:a16="http://schemas.microsoft.com/office/drawing/2014/main" id="{8DC77244-F74D-4247-8B1B-B79890309744}"/>
              </a:ext>
            </a:extLst>
          </p:cNvPr>
          <p:cNvSpPr/>
          <p:nvPr/>
        </p:nvSpPr>
        <p:spPr>
          <a:xfrm>
            <a:off x="1718212" y="4653198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8A41FFC2-9507-4652-80AF-08FC1D2F8CAC}"/>
              </a:ext>
            </a:extLst>
          </p:cNvPr>
          <p:cNvSpPr/>
          <p:nvPr/>
        </p:nvSpPr>
        <p:spPr>
          <a:xfrm>
            <a:off x="2924296" y="3421396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A5607F34-6953-4327-8162-BB843CF4C317}"/>
              </a:ext>
            </a:extLst>
          </p:cNvPr>
          <p:cNvSpPr/>
          <p:nvPr/>
        </p:nvSpPr>
        <p:spPr>
          <a:xfrm>
            <a:off x="2310978" y="4076387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5097A6F2-D20F-414B-B33D-68C14EBE0126}"/>
              </a:ext>
            </a:extLst>
          </p:cNvPr>
          <p:cNvSpPr/>
          <p:nvPr/>
        </p:nvSpPr>
        <p:spPr>
          <a:xfrm>
            <a:off x="3521766" y="5279150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E11508B5-F70B-4DC8-AD98-45FDE547D47E}"/>
              </a:ext>
            </a:extLst>
          </p:cNvPr>
          <p:cNvSpPr/>
          <p:nvPr/>
        </p:nvSpPr>
        <p:spPr>
          <a:xfrm>
            <a:off x="3521766" y="2869808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EC98E729-9A34-4986-BD83-062888BA973C}"/>
              </a:ext>
            </a:extLst>
          </p:cNvPr>
          <p:cNvSpPr/>
          <p:nvPr/>
        </p:nvSpPr>
        <p:spPr>
          <a:xfrm>
            <a:off x="3521766" y="3442022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0" name="Ovaal 29">
            <a:extLst>
              <a:ext uri="{FF2B5EF4-FFF2-40B4-BE49-F238E27FC236}">
                <a16:creationId xmlns:a16="http://schemas.microsoft.com/office/drawing/2014/main" id="{61625B09-4B1F-48F2-A72F-DF4863475043}"/>
              </a:ext>
            </a:extLst>
          </p:cNvPr>
          <p:cNvSpPr/>
          <p:nvPr/>
        </p:nvSpPr>
        <p:spPr>
          <a:xfrm>
            <a:off x="2924296" y="4041224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1" name="Ovaal 30">
            <a:extLst>
              <a:ext uri="{FF2B5EF4-FFF2-40B4-BE49-F238E27FC236}">
                <a16:creationId xmlns:a16="http://schemas.microsoft.com/office/drawing/2014/main" id="{EDA3062E-0A1E-469E-A2E1-B45AFF0F62BD}"/>
              </a:ext>
            </a:extLst>
          </p:cNvPr>
          <p:cNvSpPr/>
          <p:nvPr/>
        </p:nvSpPr>
        <p:spPr>
          <a:xfrm>
            <a:off x="2310978" y="4673039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2" name="Ovaal 31">
            <a:extLst>
              <a:ext uri="{FF2B5EF4-FFF2-40B4-BE49-F238E27FC236}">
                <a16:creationId xmlns:a16="http://schemas.microsoft.com/office/drawing/2014/main" id="{0BECF517-3E81-4881-B988-A40DCDB896BE}"/>
              </a:ext>
            </a:extLst>
          </p:cNvPr>
          <p:cNvSpPr/>
          <p:nvPr/>
        </p:nvSpPr>
        <p:spPr>
          <a:xfrm>
            <a:off x="1085786" y="5298618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3" name="Ovaal 32">
            <a:extLst>
              <a:ext uri="{FF2B5EF4-FFF2-40B4-BE49-F238E27FC236}">
                <a16:creationId xmlns:a16="http://schemas.microsoft.com/office/drawing/2014/main" id="{E8F2FC5A-29E5-42BA-9B34-61179C230C47}"/>
              </a:ext>
            </a:extLst>
          </p:cNvPr>
          <p:cNvSpPr/>
          <p:nvPr/>
        </p:nvSpPr>
        <p:spPr>
          <a:xfrm>
            <a:off x="1718212" y="5294858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2F64E650-9E45-420C-9EF7-9F4D6407E574}"/>
              </a:ext>
            </a:extLst>
          </p:cNvPr>
          <p:cNvSpPr/>
          <p:nvPr/>
        </p:nvSpPr>
        <p:spPr>
          <a:xfrm>
            <a:off x="10628445" y="2878378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F8EA307E-2838-4E94-A1A0-3880AE7A3830}"/>
              </a:ext>
            </a:extLst>
          </p:cNvPr>
          <p:cNvSpPr/>
          <p:nvPr/>
        </p:nvSpPr>
        <p:spPr>
          <a:xfrm>
            <a:off x="8124845" y="5326472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D326BD2D-6A5E-4621-989E-9A0C7A8D1B08}"/>
              </a:ext>
            </a:extLst>
          </p:cNvPr>
          <p:cNvSpPr/>
          <p:nvPr/>
        </p:nvSpPr>
        <p:spPr>
          <a:xfrm>
            <a:off x="8799007" y="5321076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425D7C16-6A26-4C54-8E73-9DC42D54E22C}"/>
              </a:ext>
            </a:extLst>
          </p:cNvPr>
          <p:cNvSpPr/>
          <p:nvPr/>
        </p:nvSpPr>
        <p:spPr>
          <a:xfrm>
            <a:off x="9412058" y="4703158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9" name="Ovaal 38">
            <a:extLst>
              <a:ext uri="{FF2B5EF4-FFF2-40B4-BE49-F238E27FC236}">
                <a16:creationId xmlns:a16="http://schemas.microsoft.com/office/drawing/2014/main" id="{1EB2717B-1CBF-4B19-A141-90C0844542DF}"/>
              </a:ext>
            </a:extLst>
          </p:cNvPr>
          <p:cNvSpPr/>
          <p:nvPr/>
        </p:nvSpPr>
        <p:spPr>
          <a:xfrm>
            <a:off x="10027472" y="4085370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0" name="Ovaal 39">
            <a:extLst>
              <a:ext uri="{FF2B5EF4-FFF2-40B4-BE49-F238E27FC236}">
                <a16:creationId xmlns:a16="http://schemas.microsoft.com/office/drawing/2014/main" id="{EF0FB907-08E7-47B5-9D04-BF63C2C2007F}"/>
              </a:ext>
            </a:extLst>
          </p:cNvPr>
          <p:cNvSpPr/>
          <p:nvPr/>
        </p:nvSpPr>
        <p:spPr>
          <a:xfrm>
            <a:off x="10628445" y="3459065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7DB88EB7-047E-4E6C-8978-050191840BB5}"/>
              </a:ext>
            </a:extLst>
          </p:cNvPr>
          <p:cNvSpPr/>
          <p:nvPr/>
        </p:nvSpPr>
        <p:spPr>
          <a:xfrm>
            <a:off x="4688795" y="5327236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2" name="Ovaal 41">
            <a:extLst>
              <a:ext uri="{FF2B5EF4-FFF2-40B4-BE49-F238E27FC236}">
                <a16:creationId xmlns:a16="http://schemas.microsoft.com/office/drawing/2014/main" id="{A57F21FE-0CC9-46EC-9962-6618EF0640C5}"/>
              </a:ext>
            </a:extLst>
          </p:cNvPr>
          <p:cNvSpPr/>
          <p:nvPr/>
        </p:nvSpPr>
        <p:spPr>
          <a:xfrm>
            <a:off x="7099453" y="2878378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3" name="Ovaal 42">
            <a:extLst>
              <a:ext uri="{FF2B5EF4-FFF2-40B4-BE49-F238E27FC236}">
                <a16:creationId xmlns:a16="http://schemas.microsoft.com/office/drawing/2014/main" id="{0F12964A-DD94-44D0-BD9E-807655FEF5B4}"/>
              </a:ext>
            </a:extLst>
          </p:cNvPr>
          <p:cNvSpPr/>
          <p:nvPr/>
        </p:nvSpPr>
        <p:spPr>
          <a:xfrm>
            <a:off x="7099453" y="3459065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4" name="Ovaal 43">
            <a:extLst>
              <a:ext uri="{FF2B5EF4-FFF2-40B4-BE49-F238E27FC236}">
                <a16:creationId xmlns:a16="http://schemas.microsoft.com/office/drawing/2014/main" id="{DDE6EFCB-F3B5-4A4C-A397-3693AD639553}"/>
              </a:ext>
            </a:extLst>
          </p:cNvPr>
          <p:cNvSpPr/>
          <p:nvPr/>
        </p:nvSpPr>
        <p:spPr>
          <a:xfrm>
            <a:off x="6465150" y="4087589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5" name="Ovaal 44">
            <a:extLst>
              <a:ext uri="{FF2B5EF4-FFF2-40B4-BE49-F238E27FC236}">
                <a16:creationId xmlns:a16="http://schemas.microsoft.com/office/drawing/2014/main" id="{405B3176-7ED6-4DA7-9750-1DD46DEF17D7}"/>
              </a:ext>
            </a:extLst>
          </p:cNvPr>
          <p:cNvSpPr/>
          <p:nvPr/>
        </p:nvSpPr>
        <p:spPr>
          <a:xfrm>
            <a:off x="5883536" y="4667037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6" name="Ovaal 45">
            <a:extLst>
              <a:ext uri="{FF2B5EF4-FFF2-40B4-BE49-F238E27FC236}">
                <a16:creationId xmlns:a16="http://schemas.microsoft.com/office/drawing/2014/main" id="{D3C8D794-62AD-4368-99B6-4650D5DF2072}"/>
              </a:ext>
            </a:extLst>
          </p:cNvPr>
          <p:cNvSpPr/>
          <p:nvPr/>
        </p:nvSpPr>
        <p:spPr>
          <a:xfrm>
            <a:off x="5305025" y="5312457"/>
            <a:ext cx="426128" cy="3906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7" name="Ovaal 46">
            <a:extLst>
              <a:ext uri="{FF2B5EF4-FFF2-40B4-BE49-F238E27FC236}">
                <a16:creationId xmlns:a16="http://schemas.microsoft.com/office/drawing/2014/main" id="{07B9171B-CA22-48E4-8C72-8BC2CCE9A266}"/>
              </a:ext>
            </a:extLst>
          </p:cNvPr>
          <p:cNvSpPr/>
          <p:nvPr/>
        </p:nvSpPr>
        <p:spPr>
          <a:xfrm>
            <a:off x="5305025" y="2899934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8" name="Ovaal 47">
            <a:extLst>
              <a:ext uri="{FF2B5EF4-FFF2-40B4-BE49-F238E27FC236}">
                <a16:creationId xmlns:a16="http://schemas.microsoft.com/office/drawing/2014/main" id="{EA73BB4C-2F0F-4EFD-BCFF-3DB877068607}"/>
              </a:ext>
            </a:extLst>
          </p:cNvPr>
          <p:cNvSpPr/>
          <p:nvPr/>
        </p:nvSpPr>
        <p:spPr>
          <a:xfrm>
            <a:off x="4688795" y="3505642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9" name="Ovaal 48">
            <a:extLst>
              <a:ext uri="{FF2B5EF4-FFF2-40B4-BE49-F238E27FC236}">
                <a16:creationId xmlns:a16="http://schemas.microsoft.com/office/drawing/2014/main" id="{46B3B86A-0C96-4819-8E7F-AE33FDD293B6}"/>
              </a:ext>
            </a:extLst>
          </p:cNvPr>
          <p:cNvSpPr/>
          <p:nvPr/>
        </p:nvSpPr>
        <p:spPr>
          <a:xfrm>
            <a:off x="5305025" y="3497382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0" name="Ovaal 49">
            <a:extLst>
              <a:ext uri="{FF2B5EF4-FFF2-40B4-BE49-F238E27FC236}">
                <a16:creationId xmlns:a16="http://schemas.microsoft.com/office/drawing/2014/main" id="{C547D99B-E455-4DD5-9E82-0F324F5E6395}"/>
              </a:ext>
            </a:extLst>
          </p:cNvPr>
          <p:cNvSpPr/>
          <p:nvPr/>
        </p:nvSpPr>
        <p:spPr>
          <a:xfrm>
            <a:off x="7099453" y="5290372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1" name="Ovaal 50">
            <a:extLst>
              <a:ext uri="{FF2B5EF4-FFF2-40B4-BE49-F238E27FC236}">
                <a16:creationId xmlns:a16="http://schemas.microsoft.com/office/drawing/2014/main" id="{DC08E75C-7BB3-461A-902B-42D1ABF6EE92}"/>
              </a:ext>
            </a:extLst>
          </p:cNvPr>
          <p:cNvSpPr/>
          <p:nvPr/>
        </p:nvSpPr>
        <p:spPr>
          <a:xfrm>
            <a:off x="5883536" y="4087589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2" name="Ovaal 51">
            <a:extLst>
              <a:ext uri="{FF2B5EF4-FFF2-40B4-BE49-F238E27FC236}">
                <a16:creationId xmlns:a16="http://schemas.microsoft.com/office/drawing/2014/main" id="{79E95D8F-5C11-4C90-A973-F538FF21055F}"/>
              </a:ext>
            </a:extLst>
          </p:cNvPr>
          <p:cNvSpPr/>
          <p:nvPr/>
        </p:nvSpPr>
        <p:spPr>
          <a:xfrm>
            <a:off x="6465150" y="4667225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3" name="Ovaal 52">
            <a:extLst>
              <a:ext uri="{FF2B5EF4-FFF2-40B4-BE49-F238E27FC236}">
                <a16:creationId xmlns:a16="http://schemas.microsoft.com/office/drawing/2014/main" id="{780DB2F0-B0A9-4666-B6F1-1B70DBEB5746}"/>
              </a:ext>
            </a:extLst>
          </p:cNvPr>
          <p:cNvSpPr/>
          <p:nvPr/>
        </p:nvSpPr>
        <p:spPr>
          <a:xfrm>
            <a:off x="8124845" y="3424602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4" name="Ovaal 53">
            <a:extLst>
              <a:ext uri="{FF2B5EF4-FFF2-40B4-BE49-F238E27FC236}">
                <a16:creationId xmlns:a16="http://schemas.microsoft.com/office/drawing/2014/main" id="{27788628-F7D5-4E1F-BDD4-0B98DFF356ED}"/>
              </a:ext>
            </a:extLst>
          </p:cNvPr>
          <p:cNvSpPr/>
          <p:nvPr/>
        </p:nvSpPr>
        <p:spPr>
          <a:xfrm>
            <a:off x="8799007" y="2869808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5" name="Ovaal 54">
            <a:extLst>
              <a:ext uri="{FF2B5EF4-FFF2-40B4-BE49-F238E27FC236}">
                <a16:creationId xmlns:a16="http://schemas.microsoft.com/office/drawing/2014/main" id="{8F612C6E-0E80-486E-B547-5F9839F2D6B5}"/>
              </a:ext>
            </a:extLst>
          </p:cNvPr>
          <p:cNvSpPr/>
          <p:nvPr/>
        </p:nvSpPr>
        <p:spPr>
          <a:xfrm>
            <a:off x="8799007" y="3416751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6" name="Ovaal 55">
            <a:extLst>
              <a:ext uri="{FF2B5EF4-FFF2-40B4-BE49-F238E27FC236}">
                <a16:creationId xmlns:a16="http://schemas.microsoft.com/office/drawing/2014/main" id="{BEA66371-931B-47FF-A637-2802363F5569}"/>
              </a:ext>
            </a:extLst>
          </p:cNvPr>
          <p:cNvSpPr/>
          <p:nvPr/>
        </p:nvSpPr>
        <p:spPr>
          <a:xfrm>
            <a:off x="9412058" y="5316815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7" name="Ovaal 56">
            <a:extLst>
              <a:ext uri="{FF2B5EF4-FFF2-40B4-BE49-F238E27FC236}">
                <a16:creationId xmlns:a16="http://schemas.microsoft.com/office/drawing/2014/main" id="{7D2A2B2E-C829-493D-9CAB-03FC169EDAE0}"/>
              </a:ext>
            </a:extLst>
          </p:cNvPr>
          <p:cNvSpPr/>
          <p:nvPr/>
        </p:nvSpPr>
        <p:spPr>
          <a:xfrm>
            <a:off x="10628445" y="4096047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8" name="Ovaal 57">
            <a:extLst>
              <a:ext uri="{FF2B5EF4-FFF2-40B4-BE49-F238E27FC236}">
                <a16:creationId xmlns:a16="http://schemas.microsoft.com/office/drawing/2014/main" id="{DEDA9F4E-24C0-4985-90DD-C25989E409EB}"/>
              </a:ext>
            </a:extLst>
          </p:cNvPr>
          <p:cNvSpPr/>
          <p:nvPr/>
        </p:nvSpPr>
        <p:spPr>
          <a:xfrm>
            <a:off x="10027472" y="4707516"/>
            <a:ext cx="426128" cy="3906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9" name="Ovaal 58">
            <a:extLst>
              <a:ext uri="{FF2B5EF4-FFF2-40B4-BE49-F238E27FC236}">
                <a16:creationId xmlns:a16="http://schemas.microsoft.com/office/drawing/2014/main" id="{42916EB4-0542-4D3A-BB3F-4496D10B9F7E}"/>
              </a:ext>
            </a:extLst>
          </p:cNvPr>
          <p:cNvSpPr/>
          <p:nvPr/>
        </p:nvSpPr>
        <p:spPr>
          <a:xfrm>
            <a:off x="5883536" y="2923327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0" name="Ovaal 59">
            <a:extLst>
              <a:ext uri="{FF2B5EF4-FFF2-40B4-BE49-F238E27FC236}">
                <a16:creationId xmlns:a16="http://schemas.microsoft.com/office/drawing/2014/main" id="{EB910747-57CC-46B0-BD1C-8AE6CFFD7A19}"/>
              </a:ext>
            </a:extLst>
          </p:cNvPr>
          <p:cNvSpPr/>
          <p:nvPr/>
        </p:nvSpPr>
        <p:spPr>
          <a:xfrm>
            <a:off x="7099453" y="4673039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1" name="Ovaal 60">
            <a:extLst>
              <a:ext uri="{FF2B5EF4-FFF2-40B4-BE49-F238E27FC236}">
                <a16:creationId xmlns:a16="http://schemas.microsoft.com/office/drawing/2014/main" id="{CFDDE739-A5B1-41D5-BE25-D9D5FBA31A3C}"/>
              </a:ext>
            </a:extLst>
          </p:cNvPr>
          <p:cNvSpPr/>
          <p:nvPr/>
        </p:nvSpPr>
        <p:spPr>
          <a:xfrm>
            <a:off x="6465150" y="5302418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2" name="Ovaal 61">
            <a:extLst>
              <a:ext uri="{FF2B5EF4-FFF2-40B4-BE49-F238E27FC236}">
                <a16:creationId xmlns:a16="http://schemas.microsoft.com/office/drawing/2014/main" id="{88E1A07A-EA8E-42E9-8FAD-5CCC482131B8}"/>
              </a:ext>
            </a:extLst>
          </p:cNvPr>
          <p:cNvSpPr/>
          <p:nvPr/>
        </p:nvSpPr>
        <p:spPr>
          <a:xfrm>
            <a:off x="5883536" y="3477049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3" name="Ovaal 62">
            <a:extLst>
              <a:ext uri="{FF2B5EF4-FFF2-40B4-BE49-F238E27FC236}">
                <a16:creationId xmlns:a16="http://schemas.microsoft.com/office/drawing/2014/main" id="{B096E392-5506-4261-BE50-2739D5F8AF4E}"/>
              </a:ext>
            </a:extLst>
          </p:cNvPr>
          <p:cNvSpPr/>
          <p:nvPr/>
        </p:nvSpPr>
        <p:spPr>
          <a:xfrm>
            <a:off x="5305025" y="4087589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4" name="Ovaal 63">
            <a:extLst>
              <a:ext uri="{FF2B5EF4-FFF2-40B4-BE49-F238E27FC236}">
                <a16:creationId xmlns:a16="http://schemas.microsoft.com/office/drawing/2014/main" id="{959597C8-8687-43A9-95CD-678CFB283A59}"/>
              </a:ext>
            </a:extLst>
          </p:cNvPr>
          <p:cNvSpPr/>
          <p:nvPr/>
        </p:nvSpPr>
        <p:spPr>
          <a:xfrm>
            <a:off x="4688795" y="4072590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5" name="Ovaal 64">
            <a:extLst>
              <a:ext uri="{FF2B5EF4-FFF2-40B4-BE49-F238E27FC236}">
                <a16:creationId xmlns:a16="http://schemas.microsoft.com/office/drawing/2014/main" id="{8DCC0A0E-516E-49C8-B357-7BACCED34306}"/>
              </a:ext>
            </a:extLst>
          </p:cNvPr>
          <p:cNvSpPr/>
          <p:nvPr/>
        </p:nvSpPr>
        <p:spPr>
          <a:xfrm>
            <a:off x="9412058" y="2869808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6" name="Ovaal 65">
            <a:extLst>
              <a:ext uri="{FF2B5EF4-FFF2-40B4-BE49-F238E27FC236}">
                <a16:creationId xmlns:a16="http://schemas.microsoft.com/office/drawing/2014/main" id="{4136E0B1-C97B-47E1-96C5-2383E930DFF9}"/>
              </a:ext>
            </a:extLst>
          </p:cNvPr>
          <p:cNvSpPr/>
          <p:nvPr/>
        </p:nvSpPr>
        <p:spPr>
          <a:xfrm>
            <a:off x="9412058" y="3489583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7" name="Ovaal 66">
            <a:extLst>
              <a:ext uri="{FF2B5EF4-FFF2-40B4-BE49-F238E27FC236}">
                <a16:creationId xmlns:a16="http://schemas.microsoft.com/office/drawing/2014/main" id="{1B73ACC9-E980-4BFB-9C2D-9AA2F60AC8C0}"/>
              </a:ext>
            </a:extLst>
          </p:cNvPr>
          <p:cNvSpPr/>
          <p:nvPr/>
        </p:nvSpPr>
        <p:spPr>
          <a:xfrm>
            <a:off x="8799007" y="4096047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8" name="Ovaal 67">
            <a:extLst>
              <a:ext uri="{FF2B5EF4-FFF2-40B4-BE49-F238E27FC236}">
                <a16:creationId xmlns:a16="http://schemas.microsoft.com/office/drawing/2014/main" id="{E69677A1-4FD3-483B-B93B-C678E3E8F928}"/>
              </a:ext>
            </a:extLst>
          </p:cNvPr>
          <p:cNvSpPr/>
          <p:nvPr/>
        </p:nvSpPr>
        <p:spPr>
          <a:xfrm>
            <a:off x="10628445" y="4733029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9" name="Ovaal 68">
            <a:extLst>
              <a:ext uri="{FF2B5EF4-FFF2-40B4-BE49-F238E27FC236}">
                <a16:creationId xmlns:a16="http://schemas.microsoft.com/office/drawing/2014/main" id="{1303893A-8687-486A-B1A2-B6E5B4A1B00E}"/>
              </a:ext>
            </a:extLst>
          </p:cNvPr>
          <p:cNvSpPr/>
          <p:nvPr/>
        </p:nvSpPr>
        <p:spPr>
          <a:xfrm>
            <a:off x="10027472" y="5321076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0" name="Ovaal 69">
            <a:extLst>
              <a:ext uri="{FF2B5EF4-FFF2-40B4-BE49-F238E27FC236}">
                <a16:creationId xmlns:a16="http://schemas.microsoft.com/office/drawing/2014/main" id="{87D09C20-539E-4B42-8FAA-AAACF8F7BDC5}"/>
              </a:ext>
            </a:extLst>
          </p:cNvPr>
          <p:cNvSpPr/>
          <p:nvPr/>
        </p:nvSpPr>
        <p:spPr>
          <a:xfrm>
            <a:off x="8124845" y="4077053"/>
            <a:ext cx="426128" cy="3906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1" name="Ovaal 70">
            <a:extLst>
              <a:ext uri="{FF2B5EF4-FFF2-40B4-BE49-F238E27FC236}">
                <a16:creationId xmlns:a16="http://schemas.microsoft.com/office/drawing/2014/main" id="{72D4D51F-461A-4F14-89D4-0567ECC7BCBC}"/>
              </a:ext>
            </a:extLst>
          </p:cNvPr>
          <p:cNvSpPr/>
          <p:nvPr/>
        </p:nvSpPr>
        <p:spPr>
          <a:xfrm>
            <a:off x="4688795" y="4664763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2" name="Ovaal 71">
            <a:extLst>
              <a:ext uri="{FF2B5EF4-FFF2-40B4-BE49-F238E27FC236}">
                <a16:creationId xmlns:a16="http://schemas.microsoft.com/office/drawing/2014/main" id="{C26FA706-2240-41BA-9315-68FC08A1A7AF}"/>
              </a:ext>
            </a:extLst>
          </p:cNvPr>
          <p:cNvSpPr/>
          <p:nvPr/>
        </p:nvSpPr>
        <p:spPr>
          <a:xfrm>
            <a:off x="5305025" y="4680028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3" name="Ovaal 72">
            <a:extLst>
              <a:ext uri="{FF2B5EF4-FFF2-40B4-BE49-F238E27FC236}">
                <a16:creationId xmlns:a16="http://schemas.microsoft.com/office/drawing/2014/main" id="{29B0DAB0-926F-49EE-9961-48A08A757917}"/>
              </a:ext>
            </a:extLst>
          </p:cNvPr>
          <p:cNvSpPr/>
          <p:nvPr/>
        </p:nvSpPr>
        <p:spPr>
          <a:xfrm>
            <a:off x="6465150" y="3491596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4" name="Ovaal 73">
            <a:extLst>
              <a:ext uri="{FF2B5EF4-FFF2-40B4-BE49-F238E27FC236}">
                <a16:creationId xmlns:a16="http://schemas.microsoft.com/office/drawing/2014/main" id="{8654FD81-DEA1-4491-B326-88347127C738}"/>
              </a:ext>
            </a:extLst>
          </p:cNvPr>
          <p:cNvSpPr/>
          <p:nvPr/>
        </p:nvSpPr>
        <p:spPr>
          <a:xfrm>
            <a:off x="6465150" y="2923327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5" name="Ovaal 74">
            <a:extLst>
              <a:ext uri="{FF2B5EF4-FFF2-40B4-BE49-F238E27FC236}">
                <a16:creationId xmlns:a16="http://schemas.microsoft.com/office/drawing/2014/main" id="{23CD7103-ED1F-4644-BAC5-F8C0DE43AD4E}"/>
              </a:ext>
            </a:extLst>
          </p:cNvPr>
          <p:cNvSpPr/>
          <p:nvPr/>
        </p:nvSpPr>
        <p:spPr>
          <a:xfrm>
            <a:off x="7099453" y="4062988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6" name="Ovaal 75">
            <a:extLst>
              <a:ext uri="{FF2B5EF4-FFF2-40B4-BE49-F238E27FC236}">
                <a16:creationId xmlns:a16="http://schemas.microsoft.com/office/drawing/2014/main" id="{CBA8DF1C-D0F4-46FA-B57A-5AC426A6DA1B}"/>
              </a:ext>
            </a:extLst>
          </p:cNvPr>
          <p:cNvSpPr/>
          <p:nvPr/>
        </p:nvSpPr>
        <p:spPr>
          <a:xfrm>
            <a:off x="5883536" y="5267766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7" name="Ovaal 76">
            <a:extLst>
              <a:ext uri="{FF2B5EF4-FFF2-40B4-BE49-F238E27FC236}">
                <a16:creationId xmlns:a16="http://schemas.microsoft.com/office/drawing/2014/main" id="{CB64F3E4-16A7-4A36-AB68-43ADDC2F036F}"/>
              </a:ext>
            </a:extLst>
          </p:cNvPr>
          <p:cNvSpPr/>
          <p:nvPr/>
        </p:nvSpPr>
        <p:spPr>
          <a:xfrm>
            <a:off x="10027472" y="2871514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8" name="Ovaal 77">
            <a:extLst>
              <a:ext uri="{FF2B5EF4-FFF2-40B4-BE49-F238E27FC236}">
                <a16:creationId xmlns:a16="http://schemas.microsoft.com/office/drawing/2014/main" id="{90CF5696-1D7D-4504-82FB-0B28B1A9CA3F}"/>
              </a:ext>
            </a:extLst>
          </p:cNvPr>
          <p:cNvSpPr/>
          <p:nvPr/>
        </p:nvSpPr>
        <p:spPr>
          <a:xfrm>
            <a:off x="10027472" y="3485074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9" name="Ovaal 78">
            <a:extLst>
              <a:ext uri="{FF2B5EF4-FFF2-40B4-BE49-F238E27FC236}">
                <a16:creationId xmlns:a16="http://schemas.microsoft.com/office/drawing/2014/main" id="{97BA19F8-9496-4BED-BA9A-54D08BA9F976}"/>
              </a:ext>
            </a:extLst>
          </p:cNvPr>
          <p:cNvSpPr/>
          <p:nvPr/>
        </p:nvSpPr>
        <p:spPr>
          <a:xfrm>
            <a:off x="9412058" y="4096047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0" name="Ovaal 79">
            <a:extLst>
              <a:ext uri="{FF2B5EF4-FFF2-40B4-BE49-F238E27FC236}">
                <a16:creationId xmlns:a16="http://schemas.microsoft.com/office/drawing/2014/main" id="{EF0D66FD-80F1-443E-848D-5889A0FF8A53}"/>
              </a:ext>
            </a:extLst>
          </p:cNvPr>
          <p:cNvSpPr/>
          <p:nvPr/>
        </p:nvSpPr>
        <p:spPr>
          <a:xfrm>
            <a:off x="8799007" y="4735350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1" name="Ovaal 80">
            <a:extLst>
              <a:ext uri="{FF2B5EF4-FFF2-40B4-BE49-F238E27FC236}">
                <a16:creationId xmlns:a16="http://schemas.microsoft.com/office/drawing/2014/main" id="{BFD1D90C-D3D6-44D4-846E-FA1F4E6B34C4}"/>
              </a:ext>
            </a:extLst>
          </p:cNvPr>
          <p:cNvSpPr/>
          <p:nvPr/>
        </p:nvSpPr>
        <p:spPr>
          <a:xfrm>
            <a:off x="8124845" y="4729504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2" name="Ovaal 81">
            <a:extLst>
              <a:ext uri="{FF2B5EF4-FFF2-40B4-BE49-F238E27FC236}">
                <a16:creationId xmlns:a16="http://schemas.microsoft.com/office/drawing/2014/main" id="{C92D617E-507B-4949-B8A5-1018BDEDBD96}"/>
              </a:ext>
            </a:extLst>
          </p:cNvPr>
          <p:cNvSpPr/>
          <p:nvPr/>
        </p:nvSpPr>
        <p:spPr>
          <a:xfrm>
            <a:off x="10628445" y="5332168"/>
            <a:ext cx="426128" cy="3906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73637671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D963E4A0-263B-4BC2-8A22-86027CBEB00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nl-BE" dirty="0"/>
                  <a:t>Misschien wel dezelfde kleuring als we de volgorde van de </a:t>
                </a:r>
                <a:br>
                  <a:rPr lang="nl-BE" dirty="0"/>
                </a:br>
                <a:r>
                  <a:rPr lang="nl-BE" dirty="0"/>
                  <a:t>elementen in de Cayleytabel van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zouden verwisselen?</a:t>
                </a:r>
              </a:p>
              <a:p>
                <a:r>
                  <a:rPr lang="nl-BE" dirty="0"/>
                  <a:t>Redenering: </a:t>
                </a:r>
              </a:p>
              <a:p>
                <a:r>
                  <a:rPr lang="nl-BE" dirty="0"/>
                  <a:t>Gele en groene bolletjes staan in beide tabellen op dezelfde</a:t>
                </a:r>
                <a:br>
                  <a:rPr lang="nl-BE" dirty="0"/>
                </a:br>
                <a:r>
                  <a:rPr lang="nl-BE" dirty="0"/>
                  <a:t>plaatsen: OK, laten staan.</a:t>
                </a:r>
              </a:p>
              <a:p>
                <a:r>
                  <a:rPr lang="nl-BE" dirty="0"/>
                  <a:t>Eventueel blauw en geel van plaats wisselen? </a:t>
                </a:r>
              </a:p>
              <a:p>
                <a:r>
                  <a:rPr lang="nl-BE" dirty="0"/>
                  <a:t>Gaat niet werken: blauw = uniek neutraal element in beide </a:t>
                </a:r>
                <a:br>
                  <a:rPr lang="nl-BE" dirty="0"/>
                </a:br>
                <a:r>
                  <a:rPr lang="nl-BE" dirty="0"/>
                  <a:t>groepen.</a:t>
                </a:r>
              </a:p>
              <a:p>
                <a:endParaRPr lang="nl-BE" dirty="0"/>
              </a:p>
              <a:p>
                <a:r>
                  <a:rPr lang="nl-BE" dirty="0"/>
                  <a:t>Conclusie: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hebben een fundamenteel andere</a:t>
                </a:r>
                <a:br>
                  <a:rPr lang="nl-BE" dirty="0"/>
                </a:br>
                <a:r>
                  <a:rPr lang="nl-BE" dirty="0"/>
                  <a:t>structuur.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daarentegen hebben ‘dezelfde structuur’. </a:t>
                </a:r>
              </a:p>
              <a:p>
                <a:endParaRPr lang="nl-BE" dirty="0"/>
              </a:p>
              <a:p>
                <a:endParaRPr lang="nl-BE" dirty="0"/>
              </a:p>
            </p:txBody>
          </p:sp>
        </mc:Choice>
        <mc:Fallback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D963E4A0-263B-4BC2-8A22-86027CBEB0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07" t="-1639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4114D23-237B-4114-BF5B-F1ECA135C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AF73558-E677-4645-86B8-C6B8A71E7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11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EB05279-4926-489E-8A8B-E5EA1331B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Cayleytabellen: overeenkomsten?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5BCD6D83-9167-4CBF-9105-45025F9AAB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7780" y="346852"/>
            <a:ext cx="2819569" cy="2802934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1EE6B6AA-4D82-4E8D-A0EA-E36885F93B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7780" y="3298268"/>
            <a:ext cx="2820788" cy="280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72025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2495E8FE-34EC-4FA6-A923-AFB564283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36074EC2-C43B-410D-AE80-F94A9BB0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12</a:t>
            </a:fld>
            <a:endParaRPr lang="nl-NL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4351EC7-5BB3-433F-B86F-6F4CD9E39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Wanneer zijn 2 groepen ‘hetzelfde’? Isomorfisme: definitie en toepassing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B5FD5087-0DDB-46D7-9844-73D810692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56408732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99FB1D31-E396-48EF-9A5C-373D628D7E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nl-BE" dirty="0"/>
                  <a:t>De inwendige structuur van de Cayleytabellen van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is exact hetzelfde: te zien via kleuring.</a:t>
                </a:r>
              </a:p>
              <a:p>
                <a:endParaRPr lang="nl-BE" dirty="0"/>
              </a:p>
              <a:p>
                <a:r>
                  <a:rPr lang="nl-BE" dirty="0"/>
                  <a:t>Herinner: gedrag van de bewerking van een groep wordt volledig vastgelegd in diens Cayleytabel.</a:t>
                </a:r>
              </a:p>
              <a:p>
                <a:endParaRPr lang="nl-BE" dirty="0"/>
              </a:p>
              <a:p>
                <a:r>
                  <a:rPr lang="nl-BE" dirty="0"/>
                  <a:t>Intuïtie: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hebben als groep dezelfde vorm en zijn op een bepaalde manier ‘hetzelfde’.</a:t>
                </a:r>
              </a:p>
              <a:p>
                <a:endParaRPr lang="nl-BE" dirty="0"/>
              </a:p>
              <a:p>
                <a:r>
                  <a:rPr lang="nl-BE" dirty="0"/>
                  <a:t>Nood aan een exacte definitie: isomorfisme </a:t>
                </a:r>
              </a:p>
              <a:p>
                <a:endParaRPr lang="nl-BE" dirty="0"/>
              </a:p>
            </p:txBody>
          </p:sp>
        </mc:Choice>
        <mc:Fallback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99FB1D31-E396-48EF-9A5C-373D628D7E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17" t="-1776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33ED364-4274-49E5-9E36-3EBA0AD93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BEB2C25-4DAF-4A9E-98F0-A26A1FB1C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13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F61A0A5E-4181-4590-81DD-1254AB034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Definitie isomorfisme en isomorfe groepen</a:t>
            </a:r>
          </a:p>
        </p:txBody>
      </p:sp>
    </p:spTree>
    <p:extLst>
      <p:ext uri="{BB962C8B-B14F-4D97-AF65-F5344CB8AC3E}">
        <p14:creationId xmlns:p14="http://schemas.microsoft.com/office/powerpoint/2010/main" val="3881339210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A5AD7AF2-22E6-402B-AF12-5A3D9562E0F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nl-BE" dirty="0"/>
                  <a:t>Grieks: </a:t>
                </a:r>
                <a:r>
                  <a:rPr lang="nl-BE" dirty="0" err="1"/>
                  <a:t>isos</a:t>
                </a:r>
                <a:r>
                  <a:rPr lang="nl-BE" dirty="0"/>
                  <a:t> = dezelfde, </a:t>
                </a:r>
                <a:r>
                  <a:rPr lang="nl-BE" dirty="0" err="1"/>
                  <a:t>morfein</a:t>
                </a:r>
                <a:r>
                  <a:rPr lang="nl-BE" dirty="0"/>
                  <a:t> = vorm: isomorf = dezelfde vorm hebbend</a:t>
                </a:r>
              </a:p>
              <a:p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  <a:p>
                <a:endParaRPr lang="nl-BE" dirty="0"/>
              </a:p>
              <a:p>
                <a:r>
                  <a:rPr lang="nl-BE" dirty="0"/>
                  <a:t>Bijectief: 2 verschillende elementen uit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nl-BE" dirty="0"/>
                  <a:t> worden altijd afgebeeld op 2 verschillende elementen in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nl-BE" dirty="0"/>
                  <a:t> + voor elk element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nl-BE" dirty="0"/>
                  <a:t> in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nl-BE" dirty="0"/>
                  <a:t> moet er een element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nl-BE" dirty="0"/>
                  <a:t> uit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nl-BE" dirty="0"/>
                  <a:t> te vinden zijn dat op </a:t>
                </a:r>
                <a14:m>
                  <m:oMath xmlns:m="http://schemas.openxmlformats.org/officeDocument/2006/math">
                    <m:r>
                      <a:rPr lang="nl-BE" i="1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nl-BE" dirty="0"/>
                  <a:t> wordt afgebeeld.</a:t>
                </a:r>
              </a:p>
              <a:p>
                <a:endParaRPr lang="nl-BE" dirty="0"/>
              </a:p>
              <a:p>
                <a:endParaRPr lang="nl-BE" dirty="0"/>
              </a:p>
            </p:txBody>
          </p:sp>
        </mc:Choice>
        <mc:Fallback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A5AD7AF2-22E6-402B-AF12-5A3D9562E0F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17" t="-956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BB8B771-653C-4C6B-A977-7FCCB7528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D2D8F3C-C77B-469F-AC5A-E074A50C8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14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3A75B4-78A6-41B1-B300-B724F408D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Definitie isomorfisme en isomorfe groepen 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C2359A62-9B82-4427-AC45-6BC2E3CFFD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00" y="2369364"/>
            <a:ext cx="11145199" cy="160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62191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A9B827FD-00F4-46F7-B28B-2F2AC3FEEEA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nl-BE" dirty="0"/>
                  <a:t>Wat moeten we doen? Op zoek gaan naar een functie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die aan de definitie voldoet.</a:t>
                </a:r>
              </a:p>
              <a:p>
                <a:endParaRPr lang="nl-BE" dirty="0"/>
              </a:p>
              <a:p>
                <a:r>
                  <a:rPr lang="nl-BE" dirty="0"/>
                  <a:t>Werkwijze: probeer elk element uit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af te beelden op het element uit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dat dezelfde rol speelt in de Cayleytabel.</a:t>
                </a:r>
              </a:p>
              <a:p>
                <a:endParaRPr lang="nl-BE" dirty="0"/>
              </a:p>
              <a:p>
                <a:r>
                  <a:rPr lang="nl-BE" dirty="0"/>
                  <a:t>Opstellen expliciet isomorfisme + voorwaarde uit definitie nagaan op het bord: zie tweede deel bordschema pg.12 uit het draaiboek.</a:t>
                </a:r>
              </a:p>
            </p:txBody>
          </p:sp>
        </mc:Choice>
        <mc:Fallback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A9B827FD-00F4-46F7-B28B-2F2AC3FEEEA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17" t="-956" r="-154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F613AF6C-6456-425A-9372-689189996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FF5C0BF-3B62-435B-A430-792E649C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15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0DC7B633-C7EB-40B6-AA61-F513258BF2D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nl-BE" dirty="0"/>
                  <a:t>Isomorfisme tussen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</a:t>
                </a:r>
              </a:p>
            </p:txBody>
          </p:sp>
        </mc:Choice>
        <mc:Fallback xmlns="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0DC7B633-C7EB-40B6-AA61-F513258BF2D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2759" b="-317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4544221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9BE03A82-B4F5-418A-86E7-A2D5178F22A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76000" y="1656000"/>
                <a:ext cx="7662478" cy="4464000"/>
              </a:xfrm>
            </p:spPr>
            <p:txBody>
              <a:bodyPr>
                <a:normAutofit lnSpcReduction="10000"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(en ook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) zijn eindige groepen met 4 elementen.</a:t>
                </a:r>
              </a:p>
              <a:p>
                <a:r>
                  <a:rPr lang="nl-BE" dirty="0"/>
                  <a:t>Herinner uit vorige les: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is ook een eindige groep met 4 elementen.</a:t>
                </a:r>
              </a:p>
              <a:p>
                <a:r>
                  <a:rPr lang="nl-BE" dirty="0"/>
                  <a:t>Logische vraag: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misschien ook isomorf met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?</a:t>
                </a:r>
              </a:p>
              <a:p>
                <a:endParaRPr lang="nl-BE" dirty="0"/>
              </a:p>
              <a:p>
                <a:r>
                  <a:rPr lang="nl-BE" dirty="0"/>
                  <a:t>Opdracht: Ga na met welke van deze 2 groepen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eventueel isomorf is, stel zelf een isomorfisme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nl-BE" dirty="0"/>
                  <a:t> op en ga a.d.h.v. enkele voorbeelden zoals daarjuist na of er voldaan is aan de voorwaarde uit de definitie.</a:t>
                </a:r>
              </a:p>
              <a:p>
                <a:endParaRPr lang="nl-BE" dirty="0"/>
              </a:p>
            </p:txBody>
          </p:sp>
        </mc:Choice>
        <mc:Fallback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9BE03A82-B4F5-418A-86E7-A2D5178F22A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6000" y="1656000"/>
                <a:ext cx="7662478" cy="4464000"/>
              </a:xfrm>
              <a:blipFill>
                <a:blip r:embed="rId2"/>
                <a:stretch>
                  <a:fillRect l="-1034" t="-1776" r="-1909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F1678B1-1945-4B0F-91CE-ABFC8C68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F9DCD4A-92CD-4D5C-8F02-D81B0890D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16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D8F5D78E-7FA4-4F3A-AA70-138E35B5402C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nl-BE" dirty="0"/>
                  <a:t>Isomorfisme met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? </a:t>
                </a:r>
              </a:p>
            </p:txBody>
          </p:sp>
        </mc:Choice>
        <mc:Fallback xmlns="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D8F5D78E-7FA4-4F3A-AA70-138E35B5402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2759" b="-317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4C7278C1-BEEA-4B79-8F2F-E0E137700E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7253" y="2202982"/>
            <a:ext cx="3629249" cy="316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535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110D2D87-1219-46D8-8864-DA79921C85C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BE" dirty="0"/>
                  <a:t>Kijk terug naar isomorfisme tussen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: complexe getallen kunnen blijkbaar voorgesteld worden door matrices die zich voor de vermenigvuldiging ‘hetzelfde’ gedragen.</a:t>
                </a:r>
              </a:p>
              <a:p>
                <a:r>
                  <a:rPr lang="nl-BE" dirty="0"/>
                  <a:t>Dit kan veralgemeend worden: een complex getal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𝑏𝑖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dirty="0"/>
                  <a:t>kan steeds gekoppeld worden aan de 2x2-matrix van de vorm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nl-BE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mr>
                        </m:m>
                      </m:e>
                    </m:d>
                    <m:r>
                      <a:rPr lang="nl-BE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nl-BE" b="0" dirty="0"/>
              </a:p>
              <a:p>
                <a:r>
                  <a:rPr lang="nl-BE" dirty="0"/>
                  <a:t>Overeenkomstig gedrag bij de vermenigvuldiging?</a:t>
                </a:r>
              </a:p>
              <a:p>
                <a:endParaRPr lang="nl-BE" dirty="0"/>
              </a:p>
              <a:p>
                <a:r>
                  <a:rPr lang="nl-BE" dirty="0"/>
                  <a:t>Opdracht: kijk eens na wat er met het product </a:t>
                </a:r>
                <a14:m>
                  <m:oMath xmlns:m="http://schemas.openxmlformats.org/officeDocument/2006/math">
                    <m:r>
                      <a:rPr lang="nl-BE" b="0" i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𝑏𝑖</m:t>
                    </m:r>
                    <m:r>
                      <a:rPr lang="nl-BE" b="0" i="1" smtClean="0">
                        <a:latin typeface="Cambria Math" panose="02040503050406030204" pitchFamily="18" charset="0"/>
                      </a:rPr>
                      <m:t>)∙(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𝑑𝑖</m:t>
                    </m:r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nl-BE" dirty="0"/>
                  <a:t>gebeurt wanneer je dit zowel in de vorm van complexe getallen als matrices berekent.</a:t>
                </a:r>
              </a:p>
            </p:txBody>
          </p:sp>
        </mc:Choice>
        <mc:Fallback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110D2D87-1219-46D8-8864-DA79921C85C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17" t="-956" r="-1214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477EC0A-3B8F-402E-9665-269E907CE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4ADADA6-38CC-42B6-82B2-31491DCF2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17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FED1D3FE-6B4A-48EC-AD54-1219427E4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dirty="0"/>
              <a:t>Afsluiter: complexe getallen altijd voorstelbaar in matrixvorm?</a:t>
            </a:r>
          </a:p>
        </p:txBody>
      </p:sp>
    </p:spTree>
    <p:extLst>
      <p:ext uri="{BB962C8B-B14F-4D97-AF65-F5344CB8AC3E}">
        <p14:creationId xmlns:p14="http://schemas.microsoft.com/office/powerpoint/2010/main" val="178430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31FB51D1-6FE1-4C6B-A22E-15D736F890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76000" y="1656000"/>
                <a:ext cx="8017584" cy="4464000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nl-BE" dirty="0"/>
                  <a:t>Enkel indien er veel tijd over is!</a:t>
                </a:r>
                <a:endParaRPr lang="nl-BE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(en ook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) zijn eindige groepen met 4 elementen.</a:t>
                </a:r>
              </a:p>
              <a:p>
                <a:r>
                  <a:rPr lang="nl-BE" dirty="0"/>
                  <a:t>Herinner uit vorige les: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d>
                      <m:dPr>
                        <m:begChr m:val="{"/>
                        <m:endChr m:val="}"/>
                        <m:ctrlP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 </m:t>
                    </m:r>
                  </m:oMath>
                </a14:m>
                <a:r>
                  <a:rPr lang="nl-BE" dirty="0"/>
                  <a:t>is ook een eindige groep met 4 elementen.</a:t>
                </a:r>
              </a:p>
              <a:p>
                <a:endParaRPr lang="nl-BE" dirty="0"/>
              </a:p>
              <a:p>
                <a:r>
                  <a:rPr lang="nl-BE" dirty="0"/>
                  <a:t>Opdracht: Ga na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d>
                      <m:dPr>
                        <m:begChr m:val="{"/>
                        <m:endChr m:val="}"/>
                        <m:ctrlP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 </m:t>
                    </m:r>
                  </m:oMath>
                </a14:m>
                <a:r>
                  <a:rPr lang="nl-BE" dirty="0"/>
                  <a:t> isomorf is met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of met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, stel zelf een isomorfisme </a:t>
                </a:r>
                <a14:m>
                  <m:oMath xmlns:m="http://schemas.openxmlformats.org/officeDocument/2006/math">
                    <m:r>
                      <a:rPr lang="nl-BE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nl-BE" dirty="0"/>
                  <a:t> op en ga a.d.h.v. enkele voorbeelden zoals daarjuist na of er voldaan is aan de voorwaarde uit de definitie. Let op, het kan zijn dat de Cayleytabellen niet exact dezelfde kleuring hebben: elementen moeten eventueel van plaats gewisseld worden.</a:t>
                </a:r>
              </a:p>
              <a:p>
                <a:endParaRPr lang="nl-BE" dirty="0"/>
              </a:p>
            </p:txBody>
          </p:sp>
        </mc:Choice>
        <mc:Fallback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31FB51D1-6FE1-4C6B-A22E-15D736F890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6000" y="1656000"/>
                <a:ext cx="8017584" cy="4464000"/>
              </a:xfrm>
              <a:blipFill>
                <a:blip r:embed="rId2"/>
                <a:stretch>
                  <a:fillRect l="-836" t="-1639" r="-456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DEA0D28-E369-4872-9CEE-324CA2D43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14AD7EE-71ED-44AF-ABF5-BD6B9D7F6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18</a:t>
            </a:fld>
            <a:endParaRPr lang="nl-N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7B4C7D5A-0D19-4712-90F3-1C9E401500E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nl-BE" dirty="0"/>
                  <a:t>Extra: isomorfisme met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d>
                      <m:dPr>
                        <m:begChr m:val="{"/>
                        <m:endChr m:val="}"/>
                        <m:ctrlP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? </a:t>
                </a:r>
              </a:p>
            </p:txBody>
          </p:sp>
        </mc:Choice>
        <mc:Fallback>
          <p:sp>
            <p:nvSpPr>
              <p:cNvPr id="5" name="Titel 4">
                <a:extLst>
                  <a:ext uri="{FF2B5EF4-FFF2-40B4-BE49-F238E27FC236}">
                    <a16:creationId xmlns:a16="http://schemas.microsoft.com/office/drawing/2014/main" id="{7B4C7D5A-0D19-4712-90F3-1C9E401500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2759" b="-3175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Afbeelding 6">
            <a:extLst>
              <a:ext uri="{FF2B5EF4-FFF2-40B4-BE49-F238E27FC236}">
                <a16:creationId xmlns:a16="http://schemas.microsoft.com/office/drawing/2014/main" id="{7B1B8689-87E9-4E28-89FB-51525E403E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3584" y="2255755"/>
            <a:ext cx="35147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03821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0DEA58B1-8CC8-489D-B100-1228CA655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F97E0F3B-FB80-4F54-9481-7656808E4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2</a:t>
            </a:fld>
            <a:endParaRPr lang="nl-NL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A30CFED-4B9B-4EA1-9582-A352332EC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Fundamentele vraag van de dag:</a:t>
            </a:r>
            <a:br>
              <a:rPr lang="nl-BE" dirty="0"/>
            </a:br>
            <a:r>
              <a:rPr lang="nl-BE" dirty="0"/>
              <a:t>Wanneer zijn 2 groepen ‘hetzelfde’?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2A90C77-4ADD-4EF0-8E6C-2889F6CB65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5369471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C65405C0-3E02-4093-8E54-44047093F36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nl-BE" dirty="0"/>
              </a:p>
              <a:p>
                <a:r>
                  <a:rPr lang="nl-BE" dirty="0"/>
                  <a:t>Eerste les: oneindige groepen, onder andere de inverteerbare matrices van dezelfde afmetingen met de matrixvermenigvuldiging, etc.</a:t>
                </a:r>
              </a:p>
              <a:p>
                <a:r>
                  <a:rPr lang="nl-BE" dirty="0"/>
                  <a:t>Vorige les: eindige groepen: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nl-BE" i="1">
                        <a:latin typeface="Cambria Math" panose="02040503050406030204" pitchFamily="18" charset="0"/>
                      </a:rPr>
                      <m:t>,+</m:t>
                    </m:r>
                  </m:oMath>
                </a14:m>
                <a:r>
                  <a:rPr lang="nl-BE" dirty="0"/>
                  <a:t> en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nl-B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d>
                      <m:dPr>
                        <m:begChr m:val="{"/>
                        <m:endChr m:val="}"/>
                        <m:ctrlP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B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nl-B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B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nl-BE" dirty="0"/>
                  <a:t> </a:t>
                </a:r>
              </a:p>
              <a:p>
                <a:endParaRPr lang="nl-BE" dirty="0"/>
              </a:p>
              <a:p>
                <a:r>
                  <a:rPr lang="nl-BE" dirty="0"/>
                  <a:t>Zijn er eindige groepen van matrices mogelijk?</a:t>
                </a:r>
              </a:p>
            </p:txBody>
          </p:sp>
        </mc:Choice>
        <mc:Fallback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C65405C0-3E02-4093-8E54-44047093F36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17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EC71F530-687A-4B66-8AE0-72DF76606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CA78BE9-DB88-4B6E-B7F7-4D0A30A28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3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1ACA9F7F-EA5F-40CF-82DF-3CFF8FCFA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Vorige lessen: geziene voorbeelden groepen</a:t>
            </a:r>
          </a:p>
        </p:txBody>
      </p:sp>
    </p:spTree>
    <p:extLst>
      <p:ext uri="{BB962C8B-B14F-4D97-AF65-F5344CB8AC3E}">
        <p14:creationId xmlns:p14="http://schemas.microsoft.com/office/powerpoint/2010/main" val="30963186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446E7F6B-46F8-4825-88BE-06A4F22791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nl-BE" dirty="0"/>
                  <a:t>Straks: kandidaat-groep met vierkante 2x2-matrices, onder andere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nl-BE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  <m:r>
                      <a:rPr lang="nl-BE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dirty="0"/>
                  <a:t>en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nl-BE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  <m:mr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nl-BE" dirty="0"/>
                  <a:t> .</a:t>
                </a:r>
              </a:p>
              <a:p>
                <a:endParaRPr lang="nl-BE" dirty="0"/>
              </a:p>
              <a:p>
                <a:r>
                  <a:rPr lang="nl-BE" dirty="0"/>
                  <a:t>Probleem: op zoek naar een handigere notatie: matrices vragen veel schrijfwerk.</a:t>
                </a:r>
              </a:p>
              <a:p>
                <a:r>
                  <a:rPr lang="nl-BE" dirty="0"/>
                  <a:t>Enkel elementen op hoofddiagonaal of nevendiagonaal.</a:t>
                </a:r>
              </a:p>
              <a:p>
                <a:r>
                  <a:rPr lang="nl-BE" dirty="0"/>
                  <a:t>Enkel de getallen +1 en -1 op de hoofd- of nevendiagonaal.</a:t>
                </a:r>
              </a:p>
              <a:p>
                <a:endParaRPr lang="nl-BE" dirty="0"/>
              </a:p>
              <a:p>
                <a:r>
                  <a:rPr lang="nl-BE" dirty="0"/>
                  <a:t>Notatie: H of N: hoofddiagonaal of nevendiagonaal</a:t>
                </a:r>
              </a:p>
              <a:p>
                <a:r>
                  <a:rPr lang="nl-BE" dirty="0"/>
                  <a:t>++, +-, -+, --: teken van het element op de eerste en tweede rij. </a:t>
                </a:r>
              </a:p>
              <a:p>
                <a:r>
                  <a:rPr lang="nl-BE" dirty="0"/>
                  <a:t>Voorbeelden: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nl-BE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nl-BE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  <m:r>
                      <a:rPr lang="nl-BE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dirty="0"/>
                  <a:t> wordt H+- en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nl-BE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  <m:mr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nl-BE" dirty="0"/>
                  <a:t> wordt N-- .</a:t>
                </a:r>
              </a:p>
              <a:p>
                <a:endParaRPr lang="nl-BE" dirty="0"/>
              </a:p>
              <a:p>
                <a:endParaRPr lang="nl-BE" dirty="0"/>
              </a:p>
            </p:txBody>
          </p:sp>
        </mc:Choice>
        <mc:Fallback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446E7F6B-46F8-4825-88BE-06A4F22791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07" t="-273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52B8F8C-EC1D-442E-A959-8A79245C4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E5714F5-4FB6-42C3-A7E1-B4723B8F6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4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2760C9BA-ACDB-419C-93DE-17DBE4555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Eerste voorbeeld: Invoering notaties</a:t>
            </a:r>
          </a:p>
        </p:txBody>
      </p:sp>
    </p:spTree>
    <p:extLst>
      <p:ext uri="{BB962C8B-B14F-4D97-AF65-F5344CB8AC3E}">
        <p14:creationId xmlns:p14="http://schemas.microsoft.com/office/powerpoint/2010/main" val="56861082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D9890D85-9958-4576-8097-4B06CC60D50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nl-BE" dirty="0"/>
              </a:p>
              <a:p>
                <a:r>
                  <a:rPr lang="nl-BE" dirty="0"/>
                  <a:t>Welke notatie komt overeen met de matrix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nl-BE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nl-BE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nl-BE" dirty="0"/>
                  <a:t>?</a:t>
                </a:r>
              </a:p>
              <a:p>
                <a:endParaRPr lang="nl-BE" dirty="0"/>
              </a:p>
              <a:p>
                <a:r>
                  <a:rPr lang="nl-BE" dirty="0"/>
                  <a:t>Welke matrix komt overeen met de notatie H++? </a:t>
                </a:r>
              </a:p>
              <a:p>
                <a:endParaRPr lang="nl-BE" dirty="0"/>
              </a:p>
              <a:p>
                <a:r>
                  <a:rPr lang="nl-BE" dirty="0"/>
                  <a:t>Welke met de notatie N-+?</a:t>
                </a:r>
              </a:p>
              <a:p>
                <a:endParaRPr lang="nl-BE" dirty="0"/>
              </a:p>
            </p:txBody>
          </p:sp>
        </mc:Choice>
        <mc:Fallback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D9890D85-9958-4576-8097-4B06CC60D50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17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9EBC812-01BF-482C-9D9D-69BBD6345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C5D0C84-D303-4DD1-BA42-66260C4F9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5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F9C686F7-06B1-4B20-A1B8-909540878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Invoering notaties: oefeningen</a:t>
            </a:r>
          </a:p>
        </p:txBody>
      </p:sp>
    </p:spTree>
    <p:extLst>
      <p:ext uri="{BB962C8B-B14F-4D97-AF65-F5344CB8AC3E}">
        <p14:creationId xmlns:p14="http://schemas.microsoft.com/office/powerpoint/2010/main" val="77439997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FE957D18-9787-4D47-B9A5-7B1F03261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DE318394-C702-4B9E-AE37-40954755B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6</a:t>
            </a:fld>
            <a:endParaRPr lang="nl-NL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3E71C8A9-99CA-4CCD-B694-3ECF47392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Kandidaat-groepen als eindige groep van matrices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AF1B5830-099F-482A-9E8D-67CD52329F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7344987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73C7C604-EA19-4C55-B5AF-B75C127D38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Stel de Cayleytabellen op van de onderstaande 3 kandidaat-groepen. Voldoen deze aan de definitie van een groep? Werk hiervoor met de sjablonen! Tip: werk met de ingevoerde notaties en sla de matrices op in je grafisch rekentoestel.</a:t>
            </a: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FC372ED4-F57A-4D7C-8673-E8065AC38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6104043-FD78-4251-A968-CB1EE093E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7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51B304DE-D5E1-45A8-A109-C0D1B207F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Opdracht: Cayleytabellen 3 kandidaat-groepen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88118C79-BE46-4C9C-85E8-3D2EB3CE6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516" y="3244599"/>
            <a:ext cx="7678167" cy="269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67139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17250731-F987-4037-B40B-88139662A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00" y="5198190"/>
            <a:ext cx="11041200" cy="4464000"/>
          </a:xfrm>
        </p:spPr>
        <p:txBody>
          <a:bodyPr/>
          <a:lstStyle/>
          <a:p>
            <a:r>
              <a:rPr lang="nl-BE" dirty="0"/>
              <a:t>De drie verzamelingen met hun bewerking voldoen alle drie aan de definitie van een groep.</a:t>
            </a: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0F06857-685F-4B1E-A940-EAE7DD362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E2DEFA6-0C40-49EE-BC41-79285F6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8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53A41708-616D-47EF-A94A-8F85F8F28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Cayleytabellen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8F10A5C-408F-4A21-AE4F-495881DBA5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111" y="1497064"/>
            <a:ext cx="3301312" cy="3195221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31B2E781-B7E4-4F6A-9482-A862B31B7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167" y="1497064"/>
            <a:ext cx="3301312" cy="3159121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7A1F48FC-F398-4DF8-BF7C-3A50A0D595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0789" y="1515113"/>
            <a:ext cx="3238991" cy="3195221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EB0C76E2-90CE-4D18-B05D-57E0E88A1D3E}"/>
              </a:ext>
            </a:extLst>
          </p:cNvPr>
          <p:cNvSpPr/>
          <p:nvPr/>
        </p:nvSpPr>
        <p:spPr>
          <a:xfrm>
            <a:off x="1518082" y="2219417"/>
            <a:ext cx="2361460" cy="2317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2794F77A-93B8-4ABF-BA56-222F25A5FF81}"/>
              </a:ext>
            </a:extLst>
          </p:cNvPr>
          <p:cNvSpPr/>
          <p:nvPr/>
        </p:nvSpPr>
        <p:spPr>
          <a:xfrm>
            <a:off x="5086905" y="2281561"/>
            <a:ext cx="2414726" cy="22549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113428A5-D2F1-4C31-9E5E-EF75628A6D5E}"/>
              </a:ext>
            </a:extLst>
          </p:cNvPr>
          <p:cNvSpPr/>
          <p:nvPr/>
        </p:nvSpPr>
        <p:spPr>
          <a:xfrm>
            <a:off x="8664606" y="2281561"/>
            <a:ext cx="2290439" cy="2374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E5D33CD1-7C90-411C-BD30-F30F0DA3E2A6}"/>
              </a:ext>
            </a:extLst>
          </p:cNvPr>
          <p:cNvSpPr/>
          <p:nvPr/>
        </p:nvSpPr>
        <p:spPr>
          <a:xfrm>
            <a:off x="576000" y="5198190"/>
            <a:ext cx="10769662" cy="8119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6565135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17250731-F987-4037-B40B-88139662AF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Zijn er overeenkomsten in de structuur van deze Cayleytabellen? Hint: geef de overeenkomstige elementen binnen een Cayleytabel eens dezelfde kleur.</a:t>
            </a: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0F06857-685F-4B1E-A940-EAE7DD362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Lessenreeks groepentheorie Ben Vos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E2DEFA6-0C40-49EE-BC41-79285F6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9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53A41708-616D-47EF-A94A-8F85F8F28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Cayleytabellen: overeenkomsten?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8F10A5C-408F-4A21-AE4F-495881DBA5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000" y="2672178"/>
            <a:ext cx="3301312" cy="3195221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31B2E781-B7E4-4F6A-9482-A862B31B7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344" y="2672178"/>
            <a:ext cx="3301312" cy="3159121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7A1F48FC-F398-4DF8-BF7C-3A50A0D595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0688" y="2672178"/>
            <a:ext cx="3238991" cy="319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879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KU Leuven">
  <a:themeElements>
    <a:clrScheme name="Custom 14">
      <a:dk1>
        <a:srgbClr val="2F4D5D"/>
      </a:dk1>
      <a:lt1>
        <a:srgbClr val="FFFFFF"/>
      </a:lt1>
      <a:dk2>
        <a:srgbClr val="1D8DB0"/>
      </a:dk2>
      <a:lt2>
        <a:srgbClr val="DCE7F0"/>
      </a:lt2>
      <a:accent1>
        <a:srgbClr val="1D8DB0"/>
      </a:accent1>
      <a:accent2>
        <a:srgbClr val="2F4D5D"/>
      </a:accent2>
      <a:accent3>
        <a:srgbClr val="52BDEC"/>
      </a:accent3>
      <a:accent4>
        <a:srgbClr val="466E87"/>
      </a:accent4>
      <a:accent5>
        <a:srgbClr val="E7B037"/>
      </a:accent5>
      <a:accent6>
        <a:srgbClr val="D4D842"/>
      </a:accent6>
      <a:hlink>
        <a:srgbClr val="466E87"/>
      </a:hlink>
      <a:folHlink>
        <a:srgbClr val="1D8D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U Leuven Sedes">
  <a:themeElements>
    <a:clrScheme name="Custom 14">
      <a:dk1>
        <a:srgbClr val="2F4D5D"/>
      </a:dk1>
      <a:lt1>
        <a:srgbClr val="FFFFFF"/>
      </a:lt1>
      <a:dk2>
        <a:srgbClr val="1D8DB0"/>
      </a:dk2>
      <a:lt2>
        <a:srgbClr val="DCE7F0"/>
      </a:lt2>
      <a:accent1>
        <a:srgbClr val="1D8DB0"/>
      </a:accent1>
      <a:accent2>
        <a:srgbClr val="2F4D5D"/>
      </a:accent2>
      <a:accent3>
        <a:srgbClr val="52BDEC"/>
      </a:accent3>
      <a:accent4>
        <a:srgbClr val="466E87"/>
      </a:accent4>
      <a:accent5>
        <a:srgbClr val="E7B037"/>
      </a:accent5>
      <a:accent6>
        <a:srgbClr val="D4D842"/>
      </a:accent6>
      <a:hlink>
        <a:srgbClr val="466E87"/>
      </a:hlink>
      <a:folHlink>
        <a:srgbClr val="1D8D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U Leuven" id="{BC384CAF-57B4-4083-BC3D-22218BF4A46A}" vid="{75672E21-F18C-4958-94B8-19E54344552B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KU Leuven</Template>
  <TotalTime>0</TotalTime>
  <Words>1078</Words>
  <Application>Microsoft Office PowerPoint</Application>
  <PresentationFormat>Breedbeeld</PresentationFormat>
  <Paragraphs>119</Paragraphs>
  <Slides>18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Cambria Math</vt:lpstr>
      <vt:lpstr>KU Leuven</vt:lpstr>
      <vt:lpstr>KU Leuven Sedes</vt:lpstr>
      <vt:lpstr>Isomorfismen tussen groepen: voorbeelden, tegenvoorbeeld en definitie</vt:lpstr>
      <vt:lpstr>Fundamentele vraag van de dag: Wanneer zijn 2 groepen ‘hetzelfde’?</vt:lpstr>
      <vt:lpstr>Vorige lessen: geziene voorbeelden groepen</vt:lpstr>
      <vt:lpstr>Eerste voorbeeld: Invoering notaties</vt:lpstr>
      <vt:lpstr>Invoering notaties: oefeningen</vt:lpstr>
      <vt:lpstr>Kandidaat-groepen als eindige groep van matrices</vt:lpstr>
      <vt:lpstr>Opdracht: Cayleytabellen 3 kandidaat-groepen</vt:lpstr>
      <vt:lpstr>Cayleytabellen</vt:lpstr>
      <vt:lpstr>Cayleytabellen: overeenkomsten?</vt:lpstr>
      <vt:lpstr>Cayleytabellen: overeenkomsten?</vt:lpstr>
      <vt:lpstr>Cayleytabellen: overeenkomsten?</vt:lpstr>
      <vt:lpstr>Wanneer zijn 2 groepen ‘hetzelfde’? Isomorfisme: definitie en toepassing</vt:lpstr>
      <vt:lpstr>Definitie isomorfisme en isomorfe groepen</vt:lpstr>
      <vt:lpstr>Definitie isomorfisme en isomorfe groepen </vt:lpstr>
      <vt:lpstr>Isomorfisme tussen G_1,∙ en G_3,∙ </vt:lpstr>
      <vt:lpstr>Isomorfisme met Z_4,+? </vt:lpstr>
      <vt:lpstr>Afsluiter: complexe getallen altijd voorstelbaar in matrixvorm?</vt:lpstr>
      <vt:lpstr>Extra: isomorfisme met Z_5\{0},∙?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2017-09-13T11:47:32Z</dcterms:created>
  <dcterms:modified xsi:type="dcterms:W3CDTF">2022-03-03T17:43:53Z</dcterms:modified>
</cp:coreProperties>
</file>